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56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4981"/>
    <a:srgbClr val="FFFFFF"/>
    <a:srgbClr val="DAE3F3"/>
    <a:srgbClr val="9CF8B4"/>
    <a:srgbClr val="C4F1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AC1AC-B4D4-49C2-81BA-7F89061512FC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368D4-8C49-439F-9612-27E7F0FC2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459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8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561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676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6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6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78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58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5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8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47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231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8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241553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241553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145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92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0411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316571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2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40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316571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2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39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8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8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03E4D-E278-488E-B7AF-8B6FCD4E7CE0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8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8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6073C-5DA5-4AB0-A086-4301F31E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58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 flipH="1">
            <a:off x="236508" y="154237"/>
            <a:ext cx="1779403" cy="47281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tIns="36000" bIns="36000" rtlCol="0">
            <a:spAutoFit/>
          </a:bodyPr>
          <a:lstStyle>
            <a:defPPr>
              <a:defRPr lang="en-US"/>
            </a:defPPr>
            <a:lvl1pPr algn="ctr">
              <a:defRPr kumimoji="1" sz="2600" b="1">
                <a:solidFill>
                  <a:schemeClr val="bg1"/>
                </a:solidFill>
                <a:effectLst>
                  <a:glow rad="76200">
                    <a:schemeClr val="tx1"/>
                  </a:glo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r>
              <a:rPr lang="ja-JP" altLang="en-US" dirty="0"/>
              <a:t>患者様へ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42901" y="3483972"/>
            <a:ext cx="6121401" cy="646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多焦点眼内レンズを使用する白内障手術の選定療養</a:t>
            </a:r>
            <a:r>
              <a:rPr kumimoji="1" lang="ja-JP" altLang="en-US" sz="180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は、白内障手術の際に</a:t>
            </a:r>
            <a:endParaRPr kumimoji="1" lang="ja-JP" altLang="en-US" sz="180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221676" y="2055512"/>
            <a:ext cx="6410302" cy="60456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1" rIns="91440" bIns="45721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18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近視進行抑制点眼剤</a:t>
            </a:r>
            <a:r>
              <a:rPr lang="ja-JP" altLang="en-US" sz="1801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を使用する治療を受ける場合、当院では選定療養の費用として、通常の診療費とは別に以下の金額をご負担いただきます。</a:t>
            </a:r>
            <a:endParaRPr lang="en-US" altLang="ja-JP" sz="1801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1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1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1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1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1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1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1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ja-JP" sz="1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85088" y="4096364"/>
            <a:ext cx="6410302" cy="1886037"/>
          </a:xfrm>
          <a:prstGeom prst="rect">
            <a:avLst/>
          </a:prstGeom>
          <a:noFill/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5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選定療養とは、患者さんご自身が選択して受ける追加的な医療サービスで、その分の費用は全額自己負担となります。令和</a:t>
            </a:r>
            <a:r>
              <a:rPr lang="ja-JP" altLang="en-US" sz="15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８</a:t>
            </a:r>
            <a:r>
              <a:rPr lang="ja-JP" altLang="en-US" sz="15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lang="ja-JP" altLang="en-US" sz="15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６</a:t>
            </a:r>
            <a:r>
              <a:rPr lang="ja-JP" altLang="en-US" sz="15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月より、近視の進行抑制を目的とした治療は、厚生労働省が定める選定療養の対象となりました。</a:t>
            </a:r>
            <a:endParaRPr lang="en-US" altLang="ja-JP" sz="15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5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当院では</a:t>
            </a:r>
            <a:r>
              <a:rPr lang="zh-TW" altLang="en-US" sz="15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点眼剤</a:t>
            </a:r>
            <a:r>
              <a:rPr lang="ja-JP" altLang="en-US" sz="15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による近視進行抑制治療を選定療養で行っています。</a:t>
            </a:r>
            <a:r>
              <a:rPr lang="zh-TW" altLang="en-US" sz="15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近視進行抑制</a:t>
            </a:r>
            <a:r>
              <a:rPr lang="ja-JP" altLang="en-US" sz="15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治療の対象となる患者様には診察時に詳細</a:t>
            </a:r>
            <a:r>
              <a:rPr lang="ja-JP" altLang="en-US" sz="1500" b="1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をご説明します</a:t>
            </a:r>
            <a:r>
              <a:rPr lang="ja-JP" altLang="en-US" sz="15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5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 flipH="1">
            <a:off x="223848" y="759413"/>
            <a:ext cx="6410304" cy="11637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tIns="180000" bIns="180000" rtlCol="0">
            <a:spAutoFit/>
          </a:bodyPr>
          <a:lstStyle/>
          <a:p>
            <a:pPr algn="ctr"/>
            <a:r>
              <a:rPr kumimoji="1" lang="ja-JP" altLang="en-US" sz="2600" b="1" dirty="0">
                <a:solidFill>
                  <a:schemeClr val="bg1"/>
                </a:solidFill>
                <a:effectLst>
                  <a:glow rad="76200">
                    <a:schemeClr val="tx1"/>
                  </a:glo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近視進行抑制点眼剤を使用する治療の</a:t>
            </a:r>
            <a:endParaRPr kumimoji="1" lang="en-US" altLang="ja-JP" sz="2600" b="1" dirty="0">
              <a:solidFill>
                <a:schemeClr val="bg1"/>
              </a:solidFill>
              <a:effectLst>
                <a:glow rad="76200">
                  <a:schemeClr val="tx1"/>
                </a:glo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600" b="1" dirty="0">
                <a:solidFill>
                  <a:schemeClr val="bg1"/>
                </a:solidFill>
                <a:effectLst>
                  <a:glow rad="76200">
                    <a:schemeClr val="tx1"/>
                  </a:glo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選定療養に関するお知らせ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674501"/>
              </p:ext>
            </p:extLst>
          </p:nvPr>
        </p:nvGraphicFramePr>
        <p:xfrm>
          <a:off x="477418" y="3223650"/>
          <a:ext cx="5903163" cy="740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215">
                  <a:extLst>
                    <a:ext uri="{9D8B030D-6E8A-4147-A177-3AD203B41FA5}">
                      <a16:colId xmlns:a16="http://schemas.microsoft.com/office/drawing/2014/main" val="1810459990"/>
                    </a:ext>
                  </a:extLst>
                </a:gridCol>
                <a:gridCol w="2153948">
                  <a:extLst>
                    <a:ext uri="{9D8B030D-6E8A-4147-A177-3AD203B41FA5}">
                      <a16:colId xmlns:a16="http://schemas.microsoft.com/office/drawing/2014/main" val="2244439650"/>
                    </a:ext>
                  </a:extLst>
                </a:gridCol>
              </a:tblGrid>
              <a:tr h="344081">
                <a:tc>
                  <a:txBody>
                    <a:bodyPr/>
                    <a:lstStyle/>
                    <a:p>
                      <a:pPr algn="ctr"/>
                      <a:r>
                        <a:rPr kumimoji="1" lang="zh-TW" altLang="en-US" sz="16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近視進行抑制点眼剤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金額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485264"/>
                  </a:ext>
                </a:extLst>
              </a:tr>
              <a:tr h="354194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リジュセア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®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ミニ点眼液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0.025%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(30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日分／箱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3.700</a:t>
                      </a:r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円</a:t>
                      </a:r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307051"/>
                  </a:ext>
                </a:extLst>
              </a:tr>
            </a:tbl>
          </a:graphicData>
        </a:graphic>
      </p:graphicFrame>
      <p:sp>
        <p:nvSpPr>
          <p:cNvPr id="10" name="正方形/長方形 9"/>
          <p:cNvSpPr/>
          <p:nvPr/>
        </p:nvSpPr>
        <p:spPr>
          <a:xfrm>
            <a:off x="428956" y="6156840"/>
            <a:ext cx="6122566" cy="17803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3831494"/>
              </p:ext>
            </p:extLst>
          </p:nvPr>
        </p:nvGraphicFramePr>
        <p:xfrm>
          <a:off x="1629103" y="6566089"/>
          <a:ext cx="1924547" cy="1257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547">
                  <a:extLst>
                    <a:ext uri="{9D8B030D-6E8A-4147-A177-3AD203B41FA5}">
                      <a16:colId xmlns:a16="http://schemas.microsoft.com/office/drawing/2014/main" val="1145328963"/>
                    </a:ext>
                  </a:extLst>
                </a:gridCol>
              </a:tblGrid>
              <a:tr h="62871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4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近視進行抑制点眼剤</a:t>
                      </a:r>
                      <a:r>
                        <a:rPr kumimoji="1" lang="ja-JP" altLang="en-US" sz="14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+mn-cs"/>
                        </a:rPr>
                        <a:t>に係る費用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838384"/>
                  </a:ext>
                </a:extLst>
              </a:tr>
              <a:tr h="6287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検査・診察の費用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242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1126210" y="6156840"/>
            <a:ext cx="56062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近視進行抑制点眼剤</a:t>
            </a:r>
            <a:r>
              <a:rPr kumimoji="1"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を使用する治療の費用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06437" y="6618419"/>
            <a:ext cx="1620958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accent5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選定療養</a:t>
            </a:r>
            <a:endParaRPr kumimoji="1" lang="en-US" altLang="ja-JP" sz="1400" b="1" dirty="0">
              <a:solidFill>
                <a:schemeClr val="accent5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1400" b="1" dirty="0">
                <a:solidFill>
                  <a:schemeClr val="accent5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（全額自己負担）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899127" y="7369110"/>
            <a:ext cx="1441420" cy="307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医療保険で給付</a:t>
            </a:r>
            <a:endParaRPr kumimoji="1"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右中かっこ 15"/>
          <p:cNvSpPr/>
          <p:nvPr/>
        </p:nvSpPr>
        <p:spPr>
          <a:xfrm>
            <a:off x="3581672" y="7226825"/>
            <a:ext cx="175883" cy="592348"/>
          </a:xfrm>
          <a:prstGeom prst="rightBrace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2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" name="右中かっこ 16"/>
          <p:cNvSpPr/>
          <p:nvPr/>
        </p:nvSpPr>
        <p:spPr>
          <a:xfrm>
            <a:off x="3581671" y="6582522"/>
            <a:ext cx="175883" cy="592348"/>
          </a:xfrm>
          <a:prstGeom prst="rightBrace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2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221676" y="8322587"/>
            <a:ext cx="6410302" cy="390937"/>
          </a:xfrm>
          <a:prstGeom prst="rect">
            <a:avLst/>
          </a:prstGeom>
          <a:noFill/>
        </p:spPr>
        <p:txBody>
          <a:bodyPr vert="horz" lIns="91440" tIns="45721" rIns="91440" bIns="45721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患者の皆様には、ご理解いただきますよう宜しくお願い申し上げます。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Arial" panose="020B0604020202020204" pitchFamily="34" charset="0"/>
              </a:rPr>
              <a:t>令和８年６月１日院長</a:t>
            </a:r>
            <a:endParaRPr lang="en-US" altLang="ja-JP" sz="1200" b="1" dirty="0">
              <a:latin typeface="ＭＳ ゴシック" panose="020B0609070205080204" pitchFamily="49" charset="-128"/>
              <a:ea typeface="ＭＳ ゴシック" panose="020B0609070205080204" pitchFamily="49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0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237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Fukuzawa, Yumeka;shinya_hara@haraec.onmicrosoft.com</dc:creator>
  <cp:lastModifiedBy>user</cp:lastModifiedBy>
  <cp:revision>39</cp:revision>
  <cp:lastPrinted>2026-06-11T03:58:24Z</cp:lastPrinted>
  <dcterms:created xsi:type="dcterms:W3CDTF">2020-03-13T10:13:41Z</dcterms:created>
  <dcterms:modified xsi:type="dcterms:W3CDTF">2026-06-11T04:00:42Z</dcterms:modified>
</cp:coreProperties>
</file>